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10287000" cx="18288000"/>
  <p:notesSz cx="6858000" cy="9144000"/>
  <p:embeddedFontLst>
    <p:embeddedFont>
      <p:font typeface="Montserrat"/>
      <p:bold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16" roundtripDataSignature="AMtx7mgBZP8UzbFa1nXsgPJyDEQ7jgRo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5531A57-F052-4DC3-AC31-BCB03B73B10C}">
  <a:tblStyle styleId="{45531A57-F052-4DC3-AC31-BCB03B73B10C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Montserrat-boldItalic.fntdata"/><Relationship Id="rId14" Type="http://schemas.openxmlformats.org/officeDocument/2006/relationships/font" Target="fonts/Montserrat-bold.fntdata"/><Relationship Id="rId16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jpg>
</file>

<file path=ppt/media/image2.jpg>
</file>

<file path=ppt/media/image3.png>
</file>

<file path=ppt/media/image4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96" name="Google Shape;96;p2:notes"/>
          <p:cNvSpPr/>
          <p:nvPr>
            <p:ph idx="3" type="sldImg"/>
          </p:nvPr>
        </p:nvSpPr>
        <p:spPr>
          <a:xfrm>
            <a:off x="2290763" y="512763"/>
            <a:ext cx="4562475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p2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전체 내용 요약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어떤 모델을 사용해서 학습하였고,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 keras facenet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 yolo-cls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 yolo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성능 향상을 위해 데이터 전처리를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 맨얼굴, 안경, 모자, 마스크, 헤드폰 등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2. 웹캠 위치, 얼굴 각도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3. 얼굴 전체 box annotation이 아닌, 웹캠 기준 얼굴부분만annotation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이렇게 진행하였고, 이를 통해서 실제 캠에서 이정도 성능이 확인되었다.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1. 여러 상황에 대해서 test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(몇 초 이상 my로 뜨는)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가 보이는 페이지</a:t>
            </a:r>
            <a:endParaRPr/>
          </a:p>
        </p:txBody>
      </p:sp>
      <p:sp>
        <p:nvSpPr>
          <p:cNvPr id="98" name="Google Shape;98;p2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3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60" name="Google Shape;160;p3:notes"/>
          <p:cNvSpPr/>
          <p:nvPr>
            <p:ph idx="3" type="sldImg"/>
          </p:nvPr>
        </p:nvSpPr>
        <p:spPr>
          <a:xfrm>
            <a:off x="2290763" y="512763"/>
            <a:ext cx="4562475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3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01. 데이터 수집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keras-facenet, yolo-cls : 주어진 코드를 활용, 웹캠을 사용한 얼굴 이미지 데이터 확보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촬영 환경 변화 : 원근감 , 얼굴 각도 , 자리 이동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사용자 의상 변화 : 모자, 마스크, 안경, 커피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yolo : 주어진 코드를 활용하여 웹캠에서 인식한 얼굴 좌표를 라벨링하여 저장하는 프로그램으로 데이터 확보 및 어노테이션 처리.</a:t>
            </a:r>
            <a:endParaRPr/>
          </a:p>
        </p:txBody>
      </p:sp>
      <p:sp>
        <p:nvSpPr>
          <p:cNvPr id="162" name="Google Shape;162;p3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3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4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4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170" name="Google Shape;170;p4:notes"/>
          <p:cNvSpPr/>
          <p:nvPr>
            <p:ph idx="3" type="sldImg"/>
          </p:nvPr>
        </p:nvSpPr>
        <p:spPr>
          <a:xfrm>
            <a:off x="2290763" y="512763"/>
            <a:ext cx="4562475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p4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01. 데이터 수집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keras-facenet, yolo-cls : 주어진 코드를 활용, 웹캠을 사용한 얼굴 이미지 데이터 확보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촬영 환경 변화 : 원근감 , 얼굴 각도 , 자리 이동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사용자 의상 변화 : 모자, 마스크, 안경, 커피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yolo : 주어진 코드를 활용하여 웹캠에서 인식한 얼굴 좌표를 라벨링하여 저장하는 프로그램으로 데이터 확보 및 어노테이션 처리.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모델 학습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모델 특징 (파라미터 어떻게)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정확도 지표 비교</a:t>
            </a:r>
            <a:endParaRPr/>
          </a:p>
        </p:txBody>
      </p:sp>
      <p:sp>
        <p:nvSpPr>
          <p:cNvPr id="172" name="Google Shape;172;p4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4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5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5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16" name="Google Shape;216;p5:notes"/>
          <p:cNvSpPr/>
          <p:nvPr>
            <p:ph idx="3" type="sldImg"/>
          </p:nvPr>
        </p:nvSpPr>
        <p:spPr>
          <a:xfrm>
            <a:off x="2290763" y="512763"/>
            <a:ext cx="4562475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5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비즈니스적 관점 : 카드키 대체를 위한 얼굴 인식 모델이었으나, 완벽히 인력을 대체할 수 없다는 결론. 카드키와 얼굴인식을 같이 사용하여 얼굴 인식이 안되는 경우 다른 방법을 같이 사용할 수 있도록 되어야 할 것 같다. (아직은?)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현 모델의 한계 : 사진을 통한 추론은 정확도가 높으나, 실제 캠 작동 시 얼굴 인식 및 판별 정확도가 떨어지는 부분이 보인다.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성능 향상을 위한 발전 방향 : ? 모가 있지?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더 다양한 상황에서의 데이터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bbox를 눈썹 아래로만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사람이 없는 배경 사진으로만</a:t>
            </a:r>
            <a:endParaRPr/>
          </a:p>
        </p:txBody>
      </p:sp>
      <p:sp>
        <p:nvSpPr>
          <p:cNvPr id="218" name="Google Shape;218;p5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5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6:notes"/>
          <p:cNvSpPr txBox="1"/>
          <p:nvPr>
            <p:ph idx="2" type="hdr"/>
          </p:nvPr>
        </p:nvSpPr>
        <p:spPr>
          <a:xfrm>
            <a:off x="0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6:notes"/>
          <p:cNvSpPr txBox="1"/>
          <p:nvPr>
            <p:ph idx="10" type="dt"/>
          </p:nvPr>
        </p:nvSpPr>
        <p:spPr>
          <a:xfrm>
            <a:off x="5180013" y="0"/>
            <a:ext cx="39624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1.7.2013</a:t>
            </a:r>
            <a:endParaRPr/>
          </a:p>
        </p:txBody>
      </p:sp>
      <p:sp>
        <p:nvSpPr>
          <p:cNvPr id="250" name="Google Shape;250;p6:notes"/>
          <p:cNvSpPr/>
          <p:nvPr>
            <p:ph idx="3" type="sldImg"/>
          </p:nvPr>
        </p:nvSpPr>
        <p:spPr>
          <a:xfrm>
            <a:off x="2290763" y="512763"/>
            <a:ext cx="4562475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p6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마지막에 갈색머리를 특징으로 잡는거 아닐까 라는 생각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limitation -&gt; roboflow universe 데이터처럼 눈썹 아래로만 box를 잡았어야 하지 않았나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다양한 데이터 확보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-&gt;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다중분류 모델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-&gt;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보안 이슈 처리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-&gt; </a:t>
            </a:r>
            <a:endParaRPr/>
          </a:p>
        </p:txBody>
      </p:sp>
      <p:sp>
        <p:nvSpPr>
          <p:cNvPr id="252" name="Google Shape;252;p6:notes"/>
          <p:cNvSpPr txBox="1"/>
          <p:nvPr>
            <p:ph idx="11" type="ftr"/>
          </p:nvPr>
        </p:nvSpPr>
        <p:spPr>
          <a:xfrm>
            <a:off x="0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6:notes"/>
          <p:cNvSpPr txBox="1"/>
          <p:nvPr>
            <p:ph idx="12" type="sldNum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7:notes"/>
          <p:cNvSpPr txBox="1"/>
          <p:nvPr>
            <p:ph idx="1" type="body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7:notes"/>
          <p:cNvSpPr/>
          <p:nvPr>
            <p:ph idx="2" type="sldImg"/>
          </p:nvPr>
        </p:nvSpPr>
        <p:spPr>
          <a:xfrm>
            <a:off x="2857500" y="512763"/>
            <a:ext cx="3429000" cy="2566987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0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0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2" name="Google Shape;22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3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0" name="Google Shape;40;p13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1" name="Google Shape;41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4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14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8" name="Google Shape;48;p14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14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0" name="Google Shape;5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6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10.jpg"/><Relationship Id="rId5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/>
          <p:nvPr/>
        </p:nvSpPr>
        <p:spPr>
          <a:xfrm>
            <a:off x="8364644" y="1399090"/>
            <a:ext cx="1558712" cy="2050937"/>
          </a:xfrm>
          <a:custGeom>
            <a:rect b="b" l="l" r="r" t="t"/>
            <a:pathLst>
              <a:path extrusionOk="0" h="2050937" w="1558712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cxnSp>
        <p:nvCxnSpPr>
          <p:cNvPr id="89" name="Google Shape;89;p1"/>
          <p:cNvCxnSpPr/>
          <p:nvPr/>
        </p:nvCxnSpPr>
        <p:spPr>
          <a:xfrm>
            <a:off x="8415003" y="3773876"/>
            <a:ext cx="1457994" cy="0"/>
          </a:xfrm>
          <a:prstGeom prst="straightConnector1">
            <a:avLst/>
          </a:prstGeom>
          <a:noFill/>
          <a:ln cap="flat" cmpd="sng" w="95250">
            <a:solidFill>
              <a:srgbClr val="004AAD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" name="Google Shape;90;p1"/>
          <p:cNvSpPr txBox="1"/>
          <p:nvPr/>
        </p:nvSpPr>
        <p:spPr>
          <a:xfrm>
            <a:off x="6324600" y="7924800"/>
            <a:ext cx="10934700" cy="16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5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99" u="none" cap="none" strike="noStrike">
                <a:solidFill>
                  <a:srgbClr val="00357A"/>
                </a:solidFill>
                <a:latin typeface="Arial"/>
                <a:ea typeface="Arial"/>
                <a:cs typeface="Arial"/>
                <a:sym typeface="Arial"/>
              </a:rPr>
              <a:t>AI 수도권 2반 4조</a:t>
            </a:r>
            <a:endParaRPr/>
          </a:p>
          <a:p>
            <a:pPr indent="0" lvl="0" marL="0" marR="0" rtl="0" algn="ctr">
              <a:lnSpc>
                <a:spcPct val="15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699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권용민 남다윤 박언용 송재현 윤찬혁 이예림 장서진</a:t>
            </a:r>
            <a:endParaRPr b="1" i="0" sz="3699" u="none" cap="none" strike="noStrike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041410" y="4451543"/>
            <a:ext cx="17703789" cy="19076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004AAD"/>
                </a:solidFill>
                <a:latin typeface="Montserrat"/>
                <a:ea typeface="Montserrat"/>
                <a:cs typeface="Montserrat"/>
                <a:sym typeface="Montserrat"/>
              </a:rPr>
              <a:t>이미지 데이터 모델링 </a:t>
            </a:r>
            <a:endParaRPr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7800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얼굴 인식 (FACE RECOGNITION)</a:t>
            </a:r>
            <a:endParaRPr/>
          </a:p>
        </p:txBody>
      </p:sp>
      <p:cxnSp>
        <p:nvCxnSpPr>
          <p:cNvPr id="92" name="Google Shape;92;p1"/>
          <p:cNvCxnSpPr/>
          <p:nvPr/>
        </p:nvCxnSpPr>
        <p:spPr>
          <a:xfrm>
            <a:off x="711082" y="4558965"/>
            <a:ext cx="0" cy="1842555"/>
          </a:xfrm>
          <a:prstGeom prst="straightConnector1">
            <a:avLst/>
          </a:prstGeom>
          <a:noFill/>
          <a:ln cap="flat" cmpd="sng" w="95250">
            <a:solidFill>
              <a:srgbClr val="004AAD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"/>
          <p:cNvGrpSpPr/>
          <p:nvPr/>
        </p:nvGrpSpPr>
        <p:grpSpPr>
          <a:xfrm>
            <a:off x="4536954" y="2041717"/>
            <a:ext cx="4797348" cy="7566496"/>
            <a:chOff x="0" y="-48220"/>
            <a:chExt cx="6396464" cy="10088662"/>
          </a:xfrm>
        </p:grpSpPr>
        <p:grpSp>
          <p:nvGrpSpPr>
            <p:cNvPr id="102" name="Google Shape;102;p2"/>
            <p:cNvGrpSpPr/>
            <p:nvPr/>
          </p:nvGrpSpPr>
          <p:grpSpPr>
            <a:xfrm>
              <a:off x="0" y="521564"/>
              <a:ext cx="6396464" cy="9518878"/>
              <a:chOff x="0" y="0"/>
              <a:chExt cx="1263499" cy="1880272"/>
            </a:xfrm>
          </p:grpSpPr>
          <p:sp>
            <p:nvSpPr>
              <p:cNvPr id="103" name="Google Shape;103;p2"/>
              <p:cNvSpPr/>
              <p:nvPr/>
            </p:nvSpPr>
            <p:spPr>
              <a:xfrm>
                <a:off x="0" y="0"/>
                <a:ext cx="1263499" cy="1880272"/>
              </a:xfrm>
              <a:custGeom>
                <a:rect b="b" l="l" r="r" t="t"/>
                <a:pathLst>
                  <a:path extrusionOk="0" h="1880272" w="1263499">
                    <a:moveTo>
                      <a:pt x="80690" y="0"/>
                    </a:moveTo>
                    <a:lnTo>
                      <a:pt x="1182810" y="0"/>
                    </a:lnTo>
                    <a:cubicBezTo>
                      <a:pt x="1204210" y="0"/>
                      <a:pt x="1224733" y="8501"/>
                      <a:pt x="1239866" y="23633"/>
                    </a:cubicBezTo>
                    <a:cubicBezTo>
                      <a:pt x="1254998" y="38766"/>
                      <a:pt x="1263499" y="59289"/>
                      <a:pt x="1263499" y="80690"/>
                    </a:cubicBezTo>
                    <a:lnTo>
                      <a:pt x="1263499" y="1799583"/>
                    </a:lnTo>
                    <a:cubicBezTo>
                      <a:pt x="1263499" y="1820983"/>
                      <a:pt x="1254998" y="1841507"/>
                      <a:pt x="1239866" y="1856639"/>
                    </a:cubicBezTo>
                    <a:cubicBezTo>
                      <a:pt x="1224733" y="1871771"/>
                      <a:pt x="1204210" y="1880272"/>
                      <a:pt x="1182810" y="1880272"/>
                    </a:cubicBezTo>
                    <a:lnTo>
                      <a:pt x="80690" y="1880272"/>
                    </a:lnTo>
                    <a:cubicBezTo>
                      <a:pt x="59289" y="1880272"/>
                      <a:pt x="38766" y="1871771"/>
                      <a:pt x="23633" y="1856639"/>
                    </a:cubicBezTo>
                    <a:cubicBezTo>
                      <a:pt x="8501" y="1841507"/>
                      <a:pt x="0" y="1820983"/>
                      <a:pt x="0" y="1799583"/>
                    </a:cubicBezTo>
                    <a:lnTo>
                      <a:pt x="0" y="80690"/>
                    </a:lnTo>
                    <a:cubicBezTo>
                      <a:pt x="0" y="59289"/>
                      <a:pt x="8501" y="38766"/>
                      <a:pt x="23633" y="23633"/>
                    </a:cubicBezTo>
                    <a:cubicBezTo>
                      <a:pt x="38766" y="8501"/>
                      <a:pt x="59289" y="0"/>
                      <a:pt x="8069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38100">
                <a:solidFill>
                  <a:srgbClr val="0035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2"/>
              <p:cNvSpPr txBox="1"/>
              <p:nvPr/>
            </p:nvSpPr>
            <p:spPr>
              <a:xfrm>
                <a:off x="0" y="0"/>
                <a:ext cx="1263499" cy="18802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05" name="Google Shape;105;p2"/>
            <p:cNvGrpSpPr/>
            <p:nvPr/>
          </p:nvGrpSpPr>
          <p:grpSpPr>
            <a:xfrm>
              <a:off x="944077" y="1834859"/>
              <a:ext cx="4508310" cy="1421899"/>
              <a:chOff x="0" y="0"/>
              <a:chExt cx="890530" cy="280869"/>
            </a:xfrm>
          </p:grpSpPr>
          <p:sp>
            <p:nvSpPr>
              <p:cNvPr id="106" name="Google Shape;106;p2"/>
              <p:cNvSpPr/>
              <p:nvPr/>
            </p:nvSpPr>
            <p:spPr>
              <a:xfrm>
                <a:off x="0" y="0"/>
                <a:ext cx="890530" cy="280869"/>
              </a:xfrm>
              <a:custGeom>
                <a:rect b="b" l="l" r="r" t="t"/>
                <a:pathLst>
                  <a:path extrusionOk="0" h="280869" w="890530">
                    <a:moveTo>
                      <a:pt x="116773" y="0"/>
                    </a:moveTo>
                    <a:lnTo>
                      <a:pt x="773757" y="0"/>
                    </a:lnTo>
                    <a:cubicBezTo>
                      <a:pt x="804727" y="0"/>
                      <a:pt x="834429" y="12303"/>
                      <a:pt x="856328" y="34202"/>
                    </a:cubicBezTo>
                    <a:cubicBezTo>
                      <a:pt x="878227" y="56101"/>
                      <a:pt x="890530" y="85803"/>
                      <a:pt x="890530" y="116773"/>
                    </a:cubicBezTo>
                    <a:lnTo>
                      <a:pt x="890530" y="164096"/>
                    </a:lnTo>
                    <a:cubicBezTo>
                      <a:pt x="890530" y="195066"/>
                      <a:pt x="878227" y="224768"/>
                      <a:pt x="856328" y="246667"/>
                    </a:cubicBezTo>
                    <a:cubicBezTo>
                      <a:pt x="834429" y="268566"/>
                      <a:pt x="804727" y="280869"/>
                      <a:pt x="773757" y="280869"/>
                    </a:cubicBezTo>
                    <a:lnTo>
                      <a:pt x="116773" y="280869"/>
                    </a:lnTo>
                    <a:cubicBezTo>
                      <a:pt x="85803" y="280869"/>
                      <a:pt x="56101" y="268566"/>
                      <a:pt x="34202" y="246667"/>
                    </a:cubicBezTo>
                    <a:cubicBezTo>
                      <a:pt x="12303" y="224768"/>
                      <a:pt x="0" y="195066"/>
                      <a:pt x="0" y="164096"/>
                    </a:cubicBezTo>
                    <a:lnTo>
                      <a:pt x="0" y="116773"/>
                    </a:lnTo>
                    <a:cubicBezTo>
                      <a:pt x="0" y="85803"/>
                      <a:pt x="12303" y="56101"/>
                      <a:pt x="34202" y="34202"/>
                    </a:cubicBezTo>
                    <a:cubicBezTo>
                      <a:pt x="56101" y="12303"/>
                      <a:pt x="85803" y="0"/>
                      <a:pt x="116773" y="0"/>
                    </a:cubicBezTo>
                    <a:close/>
                  </a:path>
                </a:pathLst>
              </a:custGeom>
              <a:solidFill>
                <a:srgbClr val="4078C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2"/>
              <p:cNvSpPr txBox="1"/>
              <p:nvPr/>
            </p:nvSpPr>
            <p:spPr>
              <a:xfrm>
                <a:off x="0" y="0"/>
                <a:ext cx="890530" cy="280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FACENET</a:t>
                </a:r>
                <a:endParaRPr/>
              </a:p>
            </p:txBody>
          </p:sp>
        </p:grpSp>
        <p:grpSp>
          <p:nvGrpSpPr>
            <p:cNvPr id="108" name="Google Shape;108;p2"/>
            <p:cNvGrpSpPr/>
            <p:nvPr/>
          </p:nvGrpSpPr>
          <p:grpSpPr>
            <a:xfrm>
              <a:off x="641853" y="-48220"/>
              <a:ext cx="5399276" cy="1091347"/>
              <a:chOff x="0" y="-9525"/>
              <a:chExt cx="1066524" cy="215575"/>
            </a:xfrm>
          </p:grpSpPr>
          <p:sp>
            <p:nvSpPr>
              <p:cNvPr id="109" name="Google Shape;109;p2"/>
              <p:cNvSpPr/>
              <p:nvPr/>
            </p:nvSpPr>
            <p:spPr>
              <a:xfrm>
                <a:off x="0" y="0"/>
                <a:ext cx="1009928" cy="206050"/>
              </a:xfrm>
              <a:custGeom>
                <a:rect b="b" l="l" r="r" t="t"/>
                <a:pathLst>
                  <a:path extrusionOk="0" h="206050" w="1009928">
                    <a:moveTo>
                      <a:pt x="0" y="0"/>
                    </a:moveTo>
                    <a:lnTo>
                      <a:pt x="1009928" y="0"/>
                    </a:lnTo>
                    <a:lnTo>
                      <a:pt x="1009928" y="206050"/>
                    </a:lnTo>
                    <a:lnTo>
                      <a:pt x="0" y="206050"/>
                    </a:lnTo>
                    <a:close/>
                  </a:path>
                </a:pathLst>
              </a:custGeom>
              <a:solidFill>
                <a:srgbClr val="F6F6F6"/>
              </a:solidFill>
              <a:ln>
                <a:noFill/>
              </a:ln>
            </p:spPr>
          </p:sp>
          <p:sp>
            <p:nvSpPr>
              <p:cNvPr id="110" name="Google Shape;110;p2"/>
              <p:cNvSpPr txBox="1"/>
              <p:nvPr/>
            </p:nvSpPr>
            <p:spPr>
              <a:xfrm>
                <a:off x="0" y="-9525"/>
                <a:ext cx="1066524" cy="2155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3600" u="none" cap="none" strike="noStrike">
                    <a:solidFill>
                      <a:srgbClr val="257CF0"/>
                    </a:solidFill>
                    <a:latin typeface="Arial"/>
                    <a:ea typeface="Arial"/>
                    <a:cs typeface="Arial"/>
                    <a:sym typeface="Arial"/>
                  </a:rPr>
                  <a:t>모델 파라미터 튜닝</a:t>
                </a:r>
                <a:endParaRPr b="1" i="0" sz="3600" u="none" cap="none" strike="noStrike">
                  <a:solidFill>
                    <a:srgbClr val="257CF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1" name="Google Shape;111;p2"/>
            <p:cNvGrpSpPr/>
            <p:nvPr/>
          </p:nvGrpSpPr>
          <p:grpSpPr>
            <a:xfrm>
              <a:off x="944077" y="4570053"/>
              <a:ext cx="4508310" cy="1421899"/>
              <a:chOff x="0" y="0"/>
              <a:chExt cx="890530" cy="280869"/>
            </a:xfrm>
          </p:grpSpPr>
          <p:sp>
            <p:nvSpPr>
              <p:cNvPr id="112" name="Google Shape;112;p2"/>
              <p:cNvSpPr/>
              <p:nvPr/>
            </p:nvSpPr>
            <p:spPr>
              <a:xfrm>
                <a:off x="0" y="0"/>
                <a:ext cx="890530" cy="280869"/>
              </a:xfrm>
              <a:custGeom>
                <a:rect b="b" l="l" r="r" t="t"/>
                <a:pathLst>
                  <a:path extrusionOk="0" h="280869" w="890530">
                    <a:moveTo>
                      <a:pt x="116773" y="0"/>
                    </a:moveTo>
                    <a:lnTo>
                      <a:pt x="773757" y="0"/>
                    </a:lnTo>
                    <a:cubicBezTo>
                      <a:pt x="804727" y="0"/>
                      <a:pt x="834429" y="12303"/>
                      <a:pt x="856328" y="34202"/>
                    </a:cubicBezTo>
                    <a:cubicBezTo>
                      <a:pt x="878227" y="56101"/>
                      <a:pt x="890530" y="85803"/>
                      <a:pt x="890530" y="116773"/>
                    </a:cubicBezTo>
                    <a:lnTo>
                      <a:pt x="890530" y="164096"/>
                    </a:lnTo>
                    <a:cubicBezTo>
                      <a:pt x="890530" y="195066"/>
                      <a:pt x="878227" y="224768"/>
                      <a:pt x="856328" y="246667"/>
                    </a:cubicBezTo>
                    <a:cubicBezTo>
                      <a:pt x="834429" y="268566"/>
                      <a:pt x="804727" y="280869"/>
                      <a:pt x="773757" y="280869"/>
                    </a:cubicBezTo>
                    <a:lnTo>
                      <a:pt x="116773" y="280869"/>
                    </a:lnTo>
                    <a:cubicBezTo>
                      <a:pt x="85803" y="280869"/>
                      <a:pt x="56101" y="268566"/>
                      <a:pt x="34202" y="246667"/>
                    </a:cubicBezTo>
                    <a:cubicBezTo>
                      <a:pt x="12303" y="224768"/>
                      <a:pt x="0" y="195066"/>
                      <a:pt x="0" y="164096"/>
                    </a:cubicBezTo>
                    <a:lnTo>
                      <a:pt x="0" y="116773"/>
                    </a:lnTo>
                    <a:cubicBezTo>
                      <a:pt x="0" y="85803"/>
                      <a:pt x="12303" y="56101"/>
                      <a:pt x="34202" y="34202"/>
                    </a:cubicBezTo>
                    <a:cubicBezTo>
                      <a:pt x="56101" y="12303"/>
                      <a:pt x="85803" y="0"/>
                      <a:pt x="116773" y="0"/>
                    </a:cubicBezTo>
                    <a:close/>
                  </a:path>
                </a:pathLst>
              </a:custGeom>
              <a:solidFill>
                <a:srgbClr val="4078C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2"/>
              <p:cNvSpPr txBox="1"/>
              <p:nvPr/>
            </p:nvSpPr>
            <p:spPr>
              <a:xfrm>
                <a:off x="0" y="0"/>
                <a:ext cx="890530" cy="280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YOLO - CLS</a:t>
                </a:r>
                <a:endParaRPr/>
              </a:p>
            </p:txBody>
          </p:sp>
        </p:grpSp>
        <p:grpSp>
          <p:nvGrpSpPr>
            <p:cNvPr id="114" name="Google Shape;114;p2"/>
            <p:cNvGrpSpPr/>
            <p:nvPr/>
          </p:nvGrpSpPr>
          <p:grpSpPr>
            <a:xfrm>
              <a:off x="944077" y="7305248"/>
              <a:ext cx="4508310" cy="1421899"/>
              <a:chOff x="0" y="0"/>
              <a:chExt cx="890530" cy="280869"/>
            </a:xfrm>
          </p:grpSpPr>
          <p:sp>
            <p:nvSpPr>
              <p:cNvPr id="115" name="Google Shape;115;p2"/>
              <p:cNvSpPr/>
              <p:nvPr/>
            </p:nvSpPr>
            <p:spPr>
              <a:xfrm>
                <a:off x="0" y="0"/>
                <a:ext cx="890530" cy="280869"/>
              </a:xfrm>
              <a:custGeom>
                <a:rect b="b" l="l" r="r" t="t"/>
                <a:pathLst>
                  <a:path extrusionOk="0" h="280869" w="890530">
                    <a:moveTo>
                      <a:pt x="116773" y="0"/>
                    </a:moveTo>
                    <a:lnTo>
                      <a:pt x="773757" y="0"/>
                    </a:lnTo>
                    <a:cubicBezTo>
                      <a:pt x="804727" y="0"/>
                      <a:pt x="834429" y="12303"/>
                      <a:pt x="856328" y="34202"/>
                    </a:cubicBezTo>
                    <a:cubicBezTo>
                      <a:pt x="878227" y="56101"/>
                      <a:pt x="890530" y="85803"/>
                      <a:pt x="890530" y="116773"/>
                    </a:cubicBezTo>
                    <a:lnTo>
                      <a:pt x="890530" y="164096"/>
                    </a:lnTo>
                    <a:cubicBezTo>
                      <a:pt x="890530" y="195066"/>
                      <a:pt x="878227" y="224768"/>
                      <a:pt x="856328" y="246667"/>
                    </a:cubicBezTo>
                    <a:cubicBezTo>
                      <a:pt x="834429" y="268566"/>
                      <a:pt x="804727" y="280869"/>
                      <a:pt x="773757" y="280869"/>
                    </a:cubicBezTo>
                    <a:lnTo>
                      <a:pt x="116773" y="280869"/>
                    </a:lnTo>
                    <a:cubicBezTo>
                      <a:pt x="85803" y="280869"/>
                      <a:pt x="56101" y="268566"/>
                      <a:pt x="34202" y="246667"/>
                    </a:cubicBezTo>
                    <a:cubicBezTo>
                      <a:pt x="12303" y="224768"/>
                      <a:pt x="0" y="195066"/>
                      <a:pt x="0" y="164096"/>
                    </a:cubicBezTo>
                    <a:lnTo>
                      <a:pt x="0" y="116773"/>
                    </a:lnTo>
                    <a:cubicBezTo>
                      <a:pt x="0" y="85803"/>
                      <a:pt x="12303" y="56101"/>
                      <a:pt x="34202" y="34202"/>
                    </a:cubicBezTo>
                    <a:cubicBezTo>
                      <a:pt x="56101" y="12303"/>
                      <a:pt x="85803" y="0"/>
                      <a:pt x="116773" y="0"/>
                    </a:cubicBezTo>
                    <a:close/>
                  </a:path>
                </a:pathLst>
              </a:custGeom>
              <a:solidFill>
                <a:srgbClr val="4078C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2"/>
              <p:cNvSpPr txBox="1"/>
              <p:nvPr/>
            </p:nvSpPr>
            <p:spPr>
              <a:xfrm>
                <a:off x="0" y="0"/>
                <a:ext cx="890530" cy="2808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YOLO</a:t>
                </a:r>
                <a:endParaRPr/>
              </a:p>
            </p:txBody>
          </p:sp>
        </p:grpSp>
      </p:grpSp>
      <p:sp>
        <p:nvSpPr>
          <p:cNvPr id="117" name="Google Shape;117;p2"/>
          <p:cNvSpPr txBox="1"/>
          <p:nvPr/>
        </p:nvSpPr>
        <p:spPr>
          <a:xfrm>
            <a:off x="613782" y="421930"/>
            <a:ext cx="9520817" cy="8153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2반 4조 미니프로젝트 방향</a:t>
            </a:r>
            <a:endParaRPr b="1" i="0" sz="5199" u="none" cap="none" strike="noStrike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8" name="Google Shape;118;p2"/>
          <p:cNvGrpSpPr/>
          <p:nvPr/>
        </p:nvGrpSpPr>
        <p:grpSpPr>
          <a:xfrm>
            <a:off x="9825410" y="2041717"/>
            <a:ext cx="7740223" cy="7392118"/>
            <a:chOff x="0" y="-48220"/>
            <a:chExt cx="10320298" cy="9856157"/>
          </a:xfrm>
        </p:grpSpPr>
        <p:grpSp>
          <p:nvGrpSpPr>
            <p:cNvPr id="119" name="Google Shape;119;p2"/>
            <p:cNvGrpSpPr/>
            <p:nvPr/>
          </p:nvGrpSpPr>
          <p:grpSpPr>
            <a:xfrm>
              <a:off x="4264939" y="-48220"/>
              <a:ext cx="1790419" cy="1116676"/>
              <a:chOff x="0" y="-9525"/>
              <a:chExt cx="353663" cy="220578"/>
            </a:xfrm>
          </p:grpSpPr>
          <p:sp>
            <p:nvSpPr>
              <p:cNvPr id="120" name="Google Shape;120;p2"/>
              <p:cNvSpPr/>
              <p:nvPr/>
            </p:nvSpPr>
            <p:spPr>
              <a:xfrm>
                <a:off x="0" y="0"/>
                <a:ext cx="353663" cy="211053"/>
              </a:xfrm>
              <a:custGeom>
                <a:rect b="b" l="l" r="r" t="t"/>
                <a:pathLst>
                  <a:path extrusionOk="0" h="211053" w="353663">
                    <a:moveTo>
                      <a:pt x="0" y="0"/>
                    </a:moveTo>
                    <a:lnTo>
                      <a:pt x="353663" y="0"/>
                    </a:lnTo>
                    <a:lnTo>
                      <a:pt x="353663" y="211053"/>
                    </a:lnTo>
                    <a:lnTo>
                      <a:pt x="0" y="211053"/>
                    </a:lnTo>
                    <a:close/>
                  </a:path>
                </a:pathLst>
              </a:custGeom>
              <a:solidFill>
                <a:srgbClr val="F6F6F6"/>
              </a:solidFill>
              <a:ln>
                <a:noFill/>
              </a:ln>
            </p:spPr>
          </p:sp>
          <p:sp>
            <p:nvSpPr>
              <p:cNvPr id="121" name="Google Shape;121;p2"/>
              <p:cNvSpPr txBox="1"/>
              <p:nvPr/>
            </p:nvSpPr>
            <p:spPr>
              <a:xfrm>
                <a:off x="0" y="-9525"/>
                <a:ext cx="353663" cy="22057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3600" u="none" cap="none" strike="noStrike">
                    <a:solidFill>
                      <a:srgbClr val="257CF0"/>
                    </a:solidFill>
                    <a:latin typeface="Arial"/>
                    <a:ea typeface="Arial"/>
                    <a:cs typeface="Arial"/>
                    <a:sym typeface="Arial"/>
                  </a:rPr>
                  <a:t>결과</a:t>
                </a:r>
                <a:endParaRPr b="1" i="0" sz="3600" u="none" cap="none" strike="noStrike">
                  <a:solidFill>
                    <a:srgbClr val="257CF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22" name="Google Shape;122;p2"/>
            <p:cNvSpPr/>
            <p:nvPr/>
          </p:nvSpPr>
          <p:spPr>
            <a:xfrm>
              <a:off x="0" y="1679713"/>
              <a:ext cx="10320298" cy="8128224"/>
            </a:xfrm>
            <a:custGeom>
              <a:rect b="b" l="l" r="r" t="t"/>
              <a:pathLst>
                <a:path extrusionOk="0" h="8128224" w="10320298">
                  <a:moveTo>
                    <a:pt x="0" y="0"/>
                  </a:moveTo>
                  <a:lnTo>
                    <a:pt x="10320298" y="0"/>
                  </a:lnTo>
                  <a:lnTo>
                    <a:pt x="10320298" y="8128224"/>
                  </a:lnTo>
                  <a:lnTo>
                    <a:pt x="0" y="812822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-3004" r="-2803" t="0"/>
              </a:stretch>
            </a:blipFill>
            <a:ln>
              <a:noFill/>
            </a:ln>
          </p:spPr>
        </p:sp>
        <p:grpSp>
          <p:nvGrpSpPr>
            <p:cNvPr id="123" name="Google Shape;123;p2"/>
            <p:cNvGrpSpPr/>
            <p:nvPr/>
          </p:nvGrpSpPr>
          <p:grpSpPr>
            <a:xfrm>
              <a:off x="621609" y="6608868"/>
              <a:ext cx="1567080" cy="1605131"/>
              <a:chOff x="0" y="0"/>
              <a:chExt cx="812800" cy="832536"/>
            </a:xfrm>
          </p:grpSpPr>
          <p:sp>
            <p:nvSpPr>
              <p:cNvPr id="124" name="Google Shape;124;p2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0A5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2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우리 조</a:t>
                </a:r>
                <a:endParaRPr/>
              </a:p>
            </p:txBody>
          </p:sp>
        </p:grpSp>
        <p:grpSp>
          <p:nvGrpSpPr>
            <p:cNvPr id="126" name="Google Shape;126;p2"/>
            <p:cNvGrpSpPr/>
            <p:nvPr/>
          </p:nvGrpSpPr>
          <p:grpSpPr>
            <a:xfrm>
              <a:off x="4302861" y="6357453"/>
              <a:ext cx="1438893" cy="1473832"/>
              <a:chOff x="0" y="0"/>
              <a:chExt cx="812800" cy="832536"/>
            </a:xfrm>
          </p:grpSpPr>
          <p:sp>
            <p:nvSpPr>
              <p:cNvPr id="127" name="Google Shape;127;p2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CB7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본인</a:t>
                </a:r>
                <a:endParaRPr/>
              </a:p>
            </p:txBody>
          </p:sp>
        </p:grpSp>
        <p:grpSp>
          <p:nvGrpSpPr>
            <p:cNvPr id="129" name="Google Shape;129;p2"/>
            <p:cNvGrpSpPr/>
            <p:nvPr/>
          </p:nvGrpSpPr>
          <p:grpSpPr>
            <a:xfrm>
              <a:off x="7703392" y="2709940"/>
              <a:ext cx="1228285" cy="1258109"/>
              <a:chOff x="0" y="0"/>
              <a:chExt cx="812800" cy="832536"/>
            </a:xfrm>
          </p:grpSpPr>
          <p:sp>
            <p:nvSpPr>
              <p:cNvPr id="130" name="Google Shape;130;p2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0A5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우리 조</a:t>
                </a:r>
                <a:endParaRPr/>
              </a:p>
            </p:txBody>
          </p:sp>
        </p:grpSp>
        <p:grpSp>
          <p:nvGrpSpPr>
            <p:cNvPr id="132" name="Google Shape;132;p2"/>
            <p:cNvGrpSpPr/>
            <p:nvPr/>
          </p:nvGrpSpPr>
          <p:grpSpPr>
            <a:xfrm>
              <a:off x="8232836" y="6608868"/>
              <a:ext cx="1397682" cy="1431620"/>
              <a:chOff x="0" y="0"/>
              <a:chExt cx="812800" cy="832536"/>
            </a:xfrm>
          </p:grpSpPr>
          <p:sp>
            <p:nvSpPr>
              <p:cNvPr id="133" name="Google Shape;133;p2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다른 조</a:t>
                </a:r>
                <a:endParaRPr/>
              </a:p>
            </p:txBody>
          </p:sp>
        </p:grpSp>
        <p:grpSp>
          <p:nvGrpSpPr>
            <p:cNvPr id="135" name="Google Shape;135;p2"/>
            <p:cNvGrpSpPr/>
            <p:nvPr/>
          </p:nvGrpSpPr>
          <p:grpSpPr>
            <a:xfrm>
              <a:off x="3380187" y="2997144"/>
              <a:ext cx="1381659" cy="1415208"/>
              <a:chOff x="0" y="0"/>
              <a:chExt cx="812800" cy="832536"/>
            </a:xfrm>
          </p:grpSpPr>
          <p:sp>
            <p:nvSpPr>
              <p:cNvPr id="136" name="Google Shape;136;p2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다른 조</a:t>
                </a:r>
                <a:endParaRPr/>
              </a:p>
            </p:txBody>
          </p:sp>
        </p:grpSp>
        <p:grpSp>
          <p:nvGrpSpPr>
            <p:cNvPr id="138" name="Google Shape;138;p2"/>
            <p:cNvGrpSpPr/>
            <p:nvPr/>
          </p:nvGrpSpPr>
          <p:grpSpPr>
            <a:xfrm>
              <a:off x="5434946" y="2826143"/>
              <a:ext cx="1228285" cy="1258109"/>
              <a:chOff x="0" y="0"/>
              <a:chExt cx="812800" cy="832536"/>
            </a:xfrm>
          </p:grpSpPr>
          <p:sp>
            <p:nvSpPr>
              <p:cNvPr id="139" name="Google Shape;139;p2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다른 조</a:t>
                </a:r>
                <a:endParaRPr/>
              </a:p>
            </p:txBody>
          </p:sp>
        </p:grpSp>
      </p:grpSp>
      <p:grpSp>
        <p:nvGrpSpPr>
          <p:cNvPr id="141" name="Google Shape;141;p2"/>
          <p:cNvGrpSpPr/>
          <p:nvPr/>
        </p:nvGrpSpPr>
        <p:grpSpPr>
          <a:xfrm>
            <a:off x="514410" y="2041717"/>
            <a:ext cx="3531437" cy="7566496"/>
            <a:chOff x="0" y="-48220"/>
            <a:chExt cx="4708582" cy="10088662"/>
          </a:xfrm>
        </p:grpSpPr>
        <p:grpSp>
          <p:nvGrpSpPr>
            <p:cNvPr id="142" name="Google Shape;142;p2"/>
            <p:cNvGrpSpPr/>
            <p:nvPr/>
          </p:nvGrpSpPr>
          <p:grpSpPr>
            <a:xfrm>
              <a:off x="0" y="515397"/>
              <a:ext cx="4708582" cy="9525045"/>
              <a:chOff x="0" y="0"/>
              <a:chExt cx="930090" cy="1881490"/>
            </a:xfrm>
          </p:grpSpPr>
          <p:sp>
            <p:nvSpPr>
              <p:cNvPr id="143" name="Google Shape;143;p2"/>
              <p:cNvSpPr/>
              <p:nvPr/>
            </p:nvSpPr>
            <p:spPr>
              <a:xfrm>
                <a:off x="0" y="0"/>
                <a:ext cx="930090" cy="1881490"/>
              </a:xfrm>
              <a:custGeom>
                <a:rect b="b" l="l" r="r" t="t"/>
                <a:pathLst>
                  <a:path extrusionOk="0" h="1881490" w="930090">
                    <a:moveTo>
                      <a:pt x="109614" y="0"/>
                    </a:moveTo>
                    <a:lnTo>
                      <a:pt x="820476" y="0"/>
                    </a:lnTo>
                    <a:cubicBezTo>
                      <a:pt x="881014" y="0"/>
                      <a:pt x="930090" y="49076"/>
                      <a:pt x="930090" y="109614"/>
                    </a:cubicBezTo>
                    <a:lnTo>
                      <a:pt x="930090" y="1771876"/>
                    </a:lnTo>
                    <a:cubicBezTo>
                      <a:pt x="930090" y="1800948"/>
                      <a:pt x="918542" y="1828828"/>
                      <a:pt x="897985" y="1849385"/>
                    </a:cubicBezTo>
                    <a:cubicBezTo>
                      <a:pt x="877428" y="1869942"/>
                      <a:pt x="849548" y="1881490"/>
                      <a:pt x="820476" y="1881490"/>
                    </a:cubicBezTo>
                    <a:lnTo>
                      <a:pt x="109614" y="1881490"/>
                    </a:lnTo>
                    <a:cubicBezTo>
                      <a:pt x="49076" y="1881490"/>
                      <a:pt x="0" y="1832414"/>
                      <a:pt x="0" y="1771876"/>
                    </a:cubicBezTo>
                    <a:lnTo>
                      <a:pt x="0" y="109614"/>
                    </a:lnTo>
                    <a:cubicBezTo>
                      <a:pt x="0" y="49076"/>
                      <a:pt x="49076" y="0"/>
                      <a:pt x="109614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cap="rnd" cmpd="sng" w="38100">
                <a:solidFill>
                  <a:srgbClr val="00357A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2"/>
              <p:cNvSpPr txBox="1"/>
              <p:nvPr/>
            </p:nvSpPr>
            <p:spPr>
              <a:xfrm>
                <a:off x="0" y="0"/>
                <a:ext cx="930090" cy="18814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" name="Google Shape;145;p2"/>
            <p:cNvGrpSpPr/>
            <p:nvPr/>
          </p:nvGrpSpPr>
          <p:grpSpPr>
            <a:xfrm>
              <a:off x="806922" y="1707070"/>
              <a:ext cx="3094739" cy="1595129"/>
              <a:chOff x="0" y="0"/>
              <a:chExt cx="611306" cy="315087"/>
            </a:xfrm>
          </p:grpSpPr>
          <p:sp>
            <p:nvSpPr>
              <p:cNvPr id="146" name="Google Shape;146;p2"/>
              <p:cNvSpPr/>
              <p:nvPr/>
            </p:nvSpPr>
            <p:spPr>
              <a:xfrm>
                <a:off x="0" y="0"/>
                <a:ext cx="611306" cy="315087"/>
              </a:xfrm>
              <a:custGeom>
                <a:rect b="b" l="l" r="r" t="t"/>
                <a:pathLst>
                  <a:path extrusionOk="0" h="315087" w="611306">
                    <a:moveTo>
                      <a:pt x="157544" y="0"/>
                    </a:moveTo>
                    <a:lnTo>
                      <a:pt x="453763" y="0"/>
                    </a:lnTo>
                    <a:cubicBezTo>
                      <a:pt x="540772" y="0"/>
                      <a:pt x="611306" y="70535"/>
                      <a:pt x="611306" y="157544"/>
                    </a:cubicBezTo>
                    <a:lnTo>
                      <a:pt x="611306" y="157544"/>
                    </a:lnTo>
                    <a:cubicBezTo>
                      <a:pt x="611306" y="244553"/>
                      <a:pt x="540772" y="315087"/>
                      <a:pt x="453763" y="315087"/>
                    </a:cubicBezTo>
                    <a:lnTo>
                      <a:pt x="157544" y="315087"/>
                    </a:lnTo>
                    <a:cubicBezTo>
                      <a:pt x="70535" y="315087"/>
                      <a:pt x="0" y="244553"/>
                      <a:pt x="0" y="157544"/>
                    </a:cubicBezTo>
                    <a:lnTo>
                      <a:pt x="0" y="157544"/>
                    </a:lnTo>
                    <a:cubicBezTo>
                      <a:pt x="0" y="70535"/>
                      <a:pt x="70535" y="0"/>
                      <a:pt x="157544" y="0"/>
                    </a:cubicBezTo>
                    <a:close/>
                  </a:path>
                </a:pathLst>
              </a:custGeom>
              <a:solidFill>
                <a:srgbClr val="004A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2"/>
              <p:cNvSpPr txBox="1"/>
              <p:nvPr/>
            </p:nvSpPr>
            <p:spPr>
              <a:xfrm>
                <a:off x="0" y="0"/>
                <a:ext cx="611306" cy="3150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촬영 환경 변화</a:t>
                </a:r>
                <a:endParaRPr/>
              </a:p>
            </p:txBody>
          </p:sp>
        </p:grpSp>
        <p:grpSp>
          <p:nvGrpSpPr>
            <p:cNvPr id="148" name="Google Shape;148;p2"/>
            <p:cNvGrpSpPr/>
            <p:nvPr/>
          </p:nvGrpSpPr>
          <p:grpSpPr>
            <a:xfrm>
              <a:off x="834165" y="4493872"/>
              <a:ext cx="3040252" cy="1595129"/>
              <a:chOff x="0" y="0"/>
              <a:chExt cx="600544" cy="315087"/>
            </a:xfrm>
          </p:grpSpPr>
          <p:sp>
            <p:nvSpPr>
              <p:cNvPr id="149" name="Google Shape;149;p2"/>
              <p:cNvSpPr/>
              <p:nvPr/>
            </p:nvSpPr>
            <p:spPr>
              <a:xfrm>
                <a:off x="0" y="0"/>
                <a:ext cx="600544" cy="315087"/>
              </a:xfrm>
              <a:custGeom>
                <a:rect b="b" l="l" r="r" t="t"/>
                <a:pathLst>
                  <a:path extrusionOk="0" h="315087" w="600544">
                    <a:moveTo>
                      <a:pt x="157544" y="0"/>
                    </a:moveTo>
                    <a:lnTo>
                      <a:pt x="443000" y="0"/>
                    </a:lnTo>
                    <a:cubicBezTo>
                      <a:pt x="530009" y="0"/>
                      <a:pt x="600544" y="70535"/>
                      <a:pt x="600544" y="157544"/>
                    </a:cubicBezTo>
                    <a:lnTo>
                      <a:pt x="600544" y="157544"/>
                    </a:lnTo>
                    <a:cubicBezTo>
                      <a:pt x="600544" y="244553"/>
                      <a:pt x="530009" y="315087"/>
                      <a:pt x="443000" y="315087"/>
                    </a:cubicBezTo>
                    <a:lnTo>
                      <a:pt x="157544" y="315087"/>
                    </a:lnTo>
                    <a:cubicBezTo>
                      <a:pt x="70535" y="315087"/>
                      <a:pt x="0" y="244553"/>
                      <a:pt x="0" y="157544"/>
                    </a:cubicBezTo>
                    <a:lnTo>
                      <a:pt x="0" y="157544"/>
                    </a:lnTo>
                    <a:cubicBezTo>
                      <a:pt x="0" y="70535"/>
                      <a:pt x="70535" y="0"/>
                      <a:pt x="157544" y="0"/>
                    </a:cubicBezTo>
                    <a:close/>
                  </a:path>
                </a:pathLst>
              </a:custGeom>
              <a:solidFill>
                <a:srgbClr val="004A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2"/>
              <p:cNvSpPr txBox="1"/>
              <p:nvPr/>
            </p:nvSpPr>
            <p:spPr>
              <a:xfrm>
                <a:off x="0" y="0"/>
                <a:ext cx="600544" cy="31508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사용자 의상 변화</a:t>
                </a:r>
                <a:endParaRPr/>
              </a:p>
            </p:txBody>
          </p:sp>
        </p:grpSp>
        <p:grpSp>
          <p:nvGrpSpPr>
            <p:cNvPr id="151" name="Google Shape;151;p2"/>
            <p:cNvGrpSpPr/>
            <p:nvPr/>
          </p:nvGrpSpPr>
          <p:grpSpPr>
            <a:xfrm>
              <a:off x="400522" y="-48220"/>
              <a:ext cx="3734609" cy="1091980"/>
              <a:chOff x="-80277" y="-9525"/>
              <a:chExt cx="737700" cy="215700"/>
            </a:xfrm>
          </p:grpSpPr>
          <p:sp>
            <p:nvSpPr>
              <p:cNvPr id="152" name="Google Shape;152;p2"/>
              <p:cNvSpPr/>
              <p:nvPr/>
            </p:nvSpPr>
            <p:spPr>
              <a:xfrm>
                <a:off x="-32863" y="0"/>
                <a:ext cx="611306" cy="206050"/>
              </a:xfrm>
              <a:custGeom>
                <a:rect b="b" l="l" r="r" t="t"/>
                <a:pathLst>
                  <a:path extrusionOk="0" h="206050" w="611306">
                    <a:moveTo>
                      <a:pt x="0" y="0"/>
                    </a:moveTo>
                    <a:lnTo>
                      <a:pt x="611306" y="0"/>
                    </a:lnTo>
                    <a:lnTo>
                      <a:pt x="611306" y="206050"/>
                    </a:lnTo>
                    <a:lnTo>
                      <a:pt x="0" y="206050"/>
                    </a:lnTo>
                    <a:close/>
                  </a:path>
                </a:pathLst>
              </a:custGeom>
              <a:solidFill>
                <a:srgbClr val="F6F6F6"/>
              </a:solidFill>
              <a:ln>
                <a:noFill/>
              </a:ln>
            </p:spPr>
          </p:sp>
          <p:sp>
            <p:nvSpPr>
              <p:cNvPr id="153" name="Google Shape;153;p2"/>
              <p:cNvSpPr txBox="1"/>
              <p:nvPr/>
            </p:nvSpPr>
            <p:spPr>
              <a:xfrm>
                <a:off x="-80277" y="-9525"/>
                <a:ext cx="737700" cy="215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3600" u="none" cap="none" strike="noStrike">
                    <a:solidFill>
                      <a:srgbClr val="257CF0"/>
                    </a:solidFill>
                    <a:latin typeface="Arial"/>
                    <a:ea typeface="Arial"/>
                    <a:cs typeface="Arial"/>
                    <a:sym typeface="Arial"/>
                  </a:rPr>
                  <a:t>데이터 수집</a:t>
                </a:r>
                <a:endParaRPr b="1" i="0" sz="3600" u="none" cap="none" strike="noStrike">
                  <a:solidFill>
                    <a:srgbClr val="257CF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4" name="Google Shape;154;p2"/>
            <p:cNvGrpSpPr/>
            <p:nvPr/>
          </p:nvGrpSpPr>
          <p:grpSpPr>
            <a:xfrm>
              <a:off x="838720" y="7280675"/>
              <a:ext cx="3031143" cy="1568094"/>
              <a:chOff x="0" y="0"/>
              <a:chExt cx="598744" cy="309747"/>
            </a:xfrm>
          </p:grpSpPr>
          <p:sp>
            <p:nvSpPr>
              <p:cNvPr id="155" name="Google Shape;155;p2"/>
              <p:cNvSpPr/>
              <p:nvPr/>
            </p:nvSpPr>
            <p:spPr>
              <a:xfrm>
                <a:off x="0" y="0"/>
                <a:ext cx="598744" cy="309747"/>
              </a:xfrm>
              <a:custGeom>
                <a:rect b="b" l="l" r="r" t="t"/>
                <a:pathLst>
                  <a:path extrusionOk="0" h="309747" w="598744">
                    <a:moveTo>
                      <a:pt x="154874" y="0"/>
                    </a:moveTo>
                    <a:lnTo>
                      <a:pt x="443871" y="0"/>
                    </a:lnTo>
                    <a:cubicBezTo>
                      <a:pt x="529405" y="0"/>
                      <a:pt x="598744" y="69339"/>
                      <a:pt x="598744" y="154874"/>
                    </a:cubicBezTo>
                    <a:lnTo>
                      <a:pt x="598744" y="154874"/>
                    </a:lnTo>
                    <a:cubicBezTo>
                      <a:pt x="598744" y="240408"/>
                      <a:pt x="529405" y="309747"/>
                      <a:pt x="443871" y="309747"/>
                    </a:cubicBezTo>
                    <a:lnTo>
                      <a:pt x="154874" y="309747"/>
                    </a:lnTo>
                    <a:cubicBezTo>
                      <a:pt x="69339" y="309747"/>
                      <a:pt x="0" y="240408"/>
                      <a:pt x="0" y="154874"/>
                    </a:cubicBezTo>
                    <a:lnTo>
                      <a:pt x="0" y="154874"/>
                    </a:lnTo>
                    <a:cubicBezTo>
                      <a:pt x="0" y="69339"/>
                      <a:pt x="69339" y="0"/>
                      <a:pt x="154874" y="0"/>
                    </a:cubicBezTo>
                    <a:close/>
                  </a:path>
                </a:pathLst>
              </a:custGeom>
              <a:solidFill>
                <a:srgbClr val="004A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2"/>
              <p:cNvSpPr txBox="1"/>
              <p:nvPr/>
            </p:nvSpPr>
            <p:spPr>
              <a:xfrm>
                <a:off x="0" y="0"/>
                <a:ext cx="598744" cy="3097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OTHER</a:t>
                </a:r>
                <a:endParaRPr/>
              </a:p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+=</a:t>
                </a:r>
                <a:endParaRPr/>
              </a:p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AIVLER</a:t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"/>
          <p:cNvSpPr/>
          <p:nvPr/>
        </p:nvSpPr>
        <p:spPr>
          <a:xfrm>
            <a:off x="2292717" y="1563969"/>
            <a:ext cx="13702566" cy="8377559"/>
          </a:xfrm>
          <a:custGeom>
            <a:rect b="b" l="l" r="r" t="t"/>
            <a:pathLst>
              <a:path extrusionOk="0" h="8377559" w="13702566">
                <a:moveTo>
                  <a:pt x="0" y="0"/>
                </a:moveTo>
                <a:lnTo>
                  <a:pt x="13702566" y="0"/>
                </a:lnTo>
                <a:lnTo>
                  <a:pt x="13702566" y="8377559"/>
                </a:lnTo>
                <a:lnTo>
                  <a:pt x="0" y="837755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6" name="Google Shape;166;p3"/>
          <p:cNvSpPr txBox="1"/>
          <p:nvPr/>
        </p:nvSpPr>
        <p:spPr>
          <a:xfrm>
            <a:off x="613783" y="421930"/>
            <a:ext cx="8235728" cy="8153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01. 데이터 수집</a:t>
            </a:r>
            <a:endParaRPr b="1" i="0" sz="5199" u="none" cap="none" strike="noStrike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4"/>
          <p:cNvGrpSpPr/>
          <p:nvPr/>
        </p:nvGrpSpPr>
        <p:grpSpPr>
          <a:xfrm>
            <a:off x="9740726" y="665303"/>
            <a:ext cx="5486400" cy="4114800"/>
            <a:chOff x="0" y="0"/>
            <a:chExt cx="7315200" cy="5486400"/>
          </a:xfrm>
        </p:grpSpPr>
        <p:sp>
          <p:nvSpPr>
            <p:cNvPr id="176" name="Google Shape;176;p4"/>
            <p:cNvSpPr/>
            <p:nvPr/>
          </p:nvSpPr>
          <p:spPr>
            <a:xfrm>
              <a:off x="0" y="0"/>
              <a:ext cx="7315200" cy="5486400"/>
            </a:xfrm>
            <a:custGeom>
              <a:rect b="b" l="l" r="r" t="t"/>
              <a:pathLst>
                <a:path extrusionOk="0" h="5486400" w="7315200">
                  <a:moveTo>
                    <a:pt x="0" y="0"/>
                  </a:moveTo>
                  <a:lnTo>
                    <a:pt x="7315200" y="0"/>
                  </a:lnTo>
                  <a:lnTo>
                    <a:pt x="7315200" y="5486400"/>
                  </a:lnTo>
                  <a:lnTo>
                    <a:pt x="0" y="548640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 cap="sq" cmpd="sng" w="3810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grpSp>
          <p:nvGrpSpPr>
            <p:cNvPr id="177" name="Google Shape;177;p4"/>
            <p:cNvGrpSpPr/>
            <p:nvPr/>
          </p:nvGrpSpPr>
          <p:grpSpPr>
            <a:xfrm>
              <a:off x="938581" y="1902515"/>
              <a:ext cx="512777" cy="512777"/>
              <a:chOff x="0" y="0"/>
              <a:chExt cx="812800" cy="812800"/>
            </a:xfrm>
          </p:grpSpPr>
          <p:sp>
            <p:nvSpPr>
              <p:cNvPr id="178" name="Google Shape;178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9" name="Google Shape;179;p4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0" name="Google Shape;180;p4"/>
            <p:cNvGrpSpPr/>
            <p:nvPr/>
          </p:nvGrpSpPr>
          <p:grpSpPr>
            <a:xfrm>
              <a:off x="3490111" y="1902515"/>
              <a:ext cx="512777" cy="512777"/>
              <a:chOff x="0" y="0"/>
              <a:chExt cx="812800" cy="812800"/>
            </a:xfrm>
          </p:grpSpPr>
          <p:sp>
            <p:nvSpPr>
              <p:cNvPr id="181" name="Google Shape;181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4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83" name="Google Shape;183;p4"/>
            <p:cNvGrpSpPr/>
            <p:nvPr/>
          </p:nvGrpSpPr>
          <p:grpSpPr>
            <a:xfrm>
              <a:off x="4538458" y="3372320"/>
              <a:ext cx="1297350" cy="1297350"/>
              <a:chOff x="0" y="0"/>
              <a:chExt cx="812800" cy="812800"/>
            </a:xfrm>
          </p:grpSpPr>
          <p:sp>
            <p:nvSpPr>
              <p:cNvPr id="184" name="Google Shape;184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CB7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" name="Google Shape;185;p4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86" name="Google Shape;186;p4"/>
            <p:cNvSpPr txBox="1"/>
            <p:nvPr/>
          </p:nvSpPr>
          <p:spPr>
            <a:xfrm>
              <a:off x="86912" y="136095"/>
              <a:ext cx="2975772" cy="7916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3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FaceNet</a:t>
              </a:r>
              <a:endParaRPr/>
            </a:p>
          </p:txBody>
        </p:sp>
      </p:grpSp>
      <p:sp>
        <p:nvSpPr>
          <p:cNvPr id="187" name="Google Shape;187;p4"/>
          <p:cNvSpPr/>
          <p:nvPr/>
        </p:nvSpPr>
        <p:spPr>
          <a:xfrm>
            <a:off x="12630427" y="4213955"/>
            <a:ext cx="5401172" cy="4050879"/>
          </a:xfrm>
          <a:custGeom>
            <a:rect b="b" l="l" r="r" t="t"/>
            <a:pathLst>
              <a:path extrusionOk="0" h="4050879" w="5401172">
                <a:moveTo>
                  <a:pt x="0" y="0"/>
                </a:moveTo>
                <a:lnTo>
                  <a:pt x="5401172" y="0"/>
                </a:lnTo>
                <a:lnTo>
                  <a:pt x="5401172" y="4050879"/>
                </a:lnTo>
                <a:lnTo>
                  <a:pt x="0" y="405087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 cap="sq" cmpd="sng" w="38100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sp>
      <p:grpSp>
        <p:nvGrpSpPr>
          <p:cNvPr id="188" name="Google Shape;188;p4"/>
          <p:cNvGrpSpPr/>
          <p:nvPr/>
        </p:nvGrpSpPr>
        <p:grpSpPr>
          <a:xfrm>
            <a:off x="7971241" y="5483528"/>
            <a:ext cx="5316437" cy="3987328"/>
            <a:chOff x="0" y="0"/>
            <a:chExt cx="7088583" cy="5316437"/>
          </a:xfrm>
        </p:grpSpPr>
        <p:sp>
          <p:nvSpPr>
            <p:cNvPr id="189" name="Google Shape;189;p4"/>
            <p:cNvSpPr/>
            <p:nvPr/>
          </p:nvSpPr>
          <p:spPr>
            <a:xfrm>
              <a:off x="0" y="0"/>
              <a:ext cx="7088583" cy="5316437"/>
            </a:xfrm>
            <a:custGeom>
              <a:rect b="b" l="l" r="r" t="t"/>
              <a:pathLst>
                <a:path extrusionOk="0" h="5316437" w="7088583">
                  <a:moveTo>
                    <a:pt x="0" y="0"/>
                  </a:moveTo>
                  <a:lnTo>
                    <a:pt x="7088583" y="0"/>
                  </a:lnTo>
                  <a:lnTo>
                    <a:pt x="7088583" y="5316437"/>
                  </a:lnTo>
                  <a:lnTo>
                    <a:pt x="0" y="5316437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 cap="sq" cmpd="sng" w="38100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grpSp>
          <p:nvGrpSpPr>
            <p:cNvPr id="190" name="Google Shape;190;p4"/>
            <p:cNvGrpSpPr/>
            <p:nvPr/>
          </p:nvGrpSpPr>
          <p:grpSpPr>
            <a:xfrm>
              <a:off x="3983954" y="3241050"/>
              <a:ext cx="1140844" cy="1140844"/>
              <a:chOff x="0" y="0"/>
              <a:chExt cx="812800" cy="812800"/>
            </a:xfrm>
          </p:grpSpPr>
          <p:sp>
            <p:nvSpPr>
              <p:cNvPr id="191" name="Google Shape;191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CB7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4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3" name="Google Shape;193;p4"/>
            <p:cNvGrpSpPr/>
            <p:nvPr/>
          </p:nvGrpSpPr>
          <p:grpSpPr>
            <a:xfrm>
              <a:off x="1213278" y="1461679"/>
              <a:ext cx="452346" cy="452346"/>
              <a:chOff x="0" y="0"/>
              <a:chExt cx="812800" cy="812800"/>
            </a:xfrm>
          </p:grpSpPr>
          <p:sp>
            <p:nvSpPr>
              <p:cNvPr id="194" name="Google Shape;194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5" name="Google Shape;195;p4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6" name="Google Shape;196;p4"/>
            <p:cNvGrpSpPr/>
            <p:nvPr/>
          </p:nvGrpSpPr>
          <p:grpSpPr>
            <a:xfrm>
              <a:off x="3318118" y="1191201"/>
              <a:ext cx="540956" cy="540956"/>
              <a:chOff x="0" y="0"/>
              <a:chExt cx="812800" cy="812800"/>
            </a:xfrm>
          </p:grpSpPr>
          <p:sp>
            <p:nvSpPr>
              <p:cNvPr id="197" name="Google Shape;197;p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8" name="Google Shape;198;p4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99" name="Google Shape;199;p4"/>
            <p:cNvSpPr txBox="1"/>
            <p:nvPr/>
          </p:nvSpPr>
          <p:spPr>
            <a:xfrm>
              <a:off x="4206852" y="128381"/>
              <a:ext cx="2388137" cy="79163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399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YOLO</a:t>
              </a:r>
              <a:endParaRPr/>
            </a:p>
          </p:txBody>
        </p:sp>
      </p:grpSp>
      <p:graphicFrame>
        <p:nvGraphicFramePr>
          <p:cNvPr id="200" name="Google Shape;200;p4"/>
          <p:cNvGraphicFramePr/>
          <p:nvPr/>
        </p:nvGraphicFramePr>
        <p:xfrm>
          <a:off x="613783" y="177140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{45531A57-F052-4DC3-AC31-BCB03B73B10C}</a:tableStyleId>
              </a:tblPr>
              <a:tblGrid>
                <a:gridCol w="1933050"/>
                <a:gridCol w="2433600"/>
                <a:gridCol w="2238575"/>
                <a:gridCol w="2238575"/>
              </a:tblGrid>
              <a:tr h="1309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243181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4D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face detection 시간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0D2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4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Precision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0D2E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47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Recall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0D2EB"/>
                    </a:solidFill>
                  </a:tcPr>
                </a:tc>
              </a:tr>
              <a:tr h="92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FaceNet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1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0.44182 sec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0.685455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0.97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FFF"/>
                    </a:solidFill>
                  </a:tcPr>
                </a:tc>
              </a:tr>
              <a:tr h="1309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YOLO11n-CLS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1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0.11982 sec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0.965133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0.951667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FFF"/>
                    </a:solidFill>
                  </a:tcPr>
                </a:tc>
              </a:tr>
              <a:tr h="9247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YOLO11n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1E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0.00964 sec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0.842222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40052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910" u="none" cap="none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0.835249</a:t>
                      </a:r>
                      <a:endParaRPr sz="1100" u="none" cap="none" strike="noStrike"/>
                    </a:p>
                  </a:txBody>
                  <a:tcPr marT="190500" marB="190500" marR="190500" marL="190500" anchor="ctr">
                    <a:lnL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381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FFFF"/>
                    </a:solidFill>
                  </a:tcPr>
                </a:tc>
              </a:tr>
            </a:tbl>
          </a:graphicData>
        </a:graphic>
      </p:graphicFrame>
      <p:grpSp>
        <p:nvGrpSpPr>
          <p:cNvPr id="201" name="Google Shape;201;p4"/>
          <p:cNvGrpSpPr/>
          <p:nvPr/>
        </p:nvGrpSpPr>
        <p:grpSpPr>
          <a:xfrm>
            <a:off x="13842011" y="5321786"/>
            <a:ext cx="276791" cy="276791"/>
            <a:chOff x="0" y="0"/>
            <a:chExt cx="812800" cy="812800"/>
          </a:xfrm>
        </p:grpSpPr>
        <p:sp>
          <p:nvSpPr>
            <p:cNvPr id="202" name="Google Shape;202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86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4" name="Google Shape;204;p4"/>
          <p:cNvSpPr txBox="1"/>
          <p:nvPr/>
        </p:nvSpPr>
        <p:spPr>
          <a:xfrm>
            <a:off x="613783" y="402880"/>
            <a:ext cx="8235728" cy="8153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02. 모델 학습</a:t>
            </a:r>
            <a:endParaRPr b="1" i="0" sz="5199" u="none" cap="none" strike="noStrike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4"/>
          <p:cNvSpPr txBox="1"/>
          <p:nvPr/>
        </p:nvSpPr>
        <p:spPr>
          <a:xfrm>
            <a:off x="12861502" y="4311923"/>
            <a:ext cx="2647950" cy="612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399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YOLO-CLS</a:t>
            </a:r>
            <a:endParaRPr/>
          </a:p>
        </p:txBody>
      </p:sp>
      <p:grpSp>
        <p:nvGrpSpPr>
          <p:cNvPr id="206" name="Google Shape;206;p4"/>
          <p:cNvGrpSpPr/>
          <p:nvPr/>
        </p:nvGrpSpPr>
        <p:grpSpPr>
          <a:xfrm>
            <a:off x="15855628" y="6594336"/>
            <a:ext cx="874872" cy="874872"/>
            <a:chOff x="0" y="0"/>
            <a:chExt cx="812800" cy="812800"/>
          </a:xfrm>
        </p:grpSpPr>
        <p:sp>
          <p:nvSpPr>
            <p:cNvPr id="207" name="Google Shape;207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CB7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4"/>
          <p:cNvGrpSpPr/>
          <p:nvPr/>
        </p:nvGrpSpPr>
        <p:grpSpPr>
          <a:xfrm>
            <a:off x="15414502" y="5230093"/>
            <a:ext cx="422076" cy="422076"/>
            <a:chOff x="0" y="0"/>
            <a:chExt cx="812800" cy="812800"/>
          </a:xfrm>
        </p:grpSpPr>
        <p:sp>
          <p:nvSpPr>
            <p:cNvPr id="210" name="Google Shape;210;p4"/>
            <p:cNvSpPr/>
            <p:nvPr/>
          </p:nvSpPr>
          <p:spPr>
            <a:xfrm>
              <a:off x="0" y="0"/>
              <a:ext cx="812800" cy="812800"/>
            </a:xfrm>
            <a:custGeom>
              <a:rect b="b" l="l" r="r" t="t"/>
              <a:pathLst>
                <a:path extrusionOk="0"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86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4"/>
            <p:cNvSpPr txBox="1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212" name="Google Shape;212;p4"/>
          <p:cNvCxnSpPr/>
          <p:nvPr/>
        </p:nvCxnSpPr>
        <p:spPr>
          <a:xfrm>
            <a:off x="624714" y="1787003"/>
            <a:ext cx="1936721" cy="1311499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5"/>
          <p:cNvSpPr txBox="1"/>
          <p:nvPr/>
        </p:nvSpPr>
        <p:spPr>
          <a:xfrm>
            <a:off x="1028700" y="1812820"/>
            <a:ext cx="3467100" cy="5488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999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모델의 한계점</a:t>
            </a:r>
            <a:endParaRPr b="1" i="0" sz="3999" u="none" cap="none" strike="noStrike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5"/>
          <p:cNvSpPr txBox="1"/>
          <p:nvPr/>
        </p:nvSpPr>
        <p:spPr>
          <a:xfrm>
            <a:off x="613783" y="421930"/>
            <a:ext cx="8235728" cy="8153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03. 결과</a:t>
            </a:r>
            <a:endParaRPr b="1" i="0" sz="5199" u="none" cap="none" strike="noStrike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5"/>
          <p:cNvSpPr txBox="1"/>
          <p:nvPr/>
        </p:nvSpPr>
        <p:spPr>
          <a:xfrm>
            <a:off x="9756925" y="2713095"/>
            <a:ext cx="7206180" cy="574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특징이 비슷한 인물이 인식될 경우 정확성 감소</a:t>
            </a:r>
            <a:endParaRPr/>
          </a:p>
        </p:txBody>
      </p:sp>
      <p:grpSp>
        <p:nvGrpSpPr>
          <p:cNvPr id="224" name="Google Shape;224;p5"/>
          <p:cNvGrpSpPr/>
          <p:nvPr/>
        </p:nvGrpSpPr>
        <p:grpSpPr>
          <a:xfrm>
            <a:off x="9661675" y="3680026"/>
            <a:ext cx="7698274" cy="5749220"/>
            <a:chOff x="0" y="0"/>
            <a:chExt cx="10264365" cy="7665626"/>
          </a:xfrm>
        </p:grpSpPr>
        <p:sp>
          <p:nvSpPr>
            <p:cNvPr id="225" name="Google Shape;225;p5"/>
            <p:cNvSpPr/>
            <p:nvPr/>
          </p:nvSpPr>
          <p:spPr>
            <a:xfrm>
              <a:off x="0" y="0"/>
              <a:ext cx="10264365" cy="7665626"/>
            </a:xfrm>
            <a:custGeom>
              <a:rect b="b" l="l" r="r" t="t"/>
              <a:pathLst>
                <a:path extrusionOk="0" h="7665626" w="10264365">
                  <a:moveTo>
                    <a:pt x="0" y="0"/>
                  </a:moveTo>
                  <a:lnTo>
                    <a:pt x="10264365" y="0"/>
                  </a:lnTo>
                  <a:lnTo>
                    <a:pt x="10264365" y="7665626"/>
                  </a:lnTo>
                  <a:lnTo>
                    <a:pt x="0" y="766562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grpSp>
          <p:nvGrpSpPr>
            <p:cNvPr id="226" name="Google Shape;226;p5"/>
            <p:cNvGrpSpPr/>
            <p:nvPr/>
          </p:nvGrpSpPr>
          <p:grpSpPr>
            <a:xfrm>
              <a:off x="1601169" y="2406765"/>
              <a:ext cx="1732952" cy="1732952"/>
              <a:chOff x="0" y="0"/>
              <a:chExt cx="812800" cy="812800"/>
            </a:xfrm>
          </p:grpSpPr>
          <p:sp>
            <p:nvSpPr>
              <p:cNvPr id="227" name="Google Shape;227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CB7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5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6000" lIns="46000" spcFirstLastPara="1" rIns="46000" wrap="square" tIns="460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2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본인</a:t>
                </a:r>
                <a:endParaRPr/>
              </a:p>
            </p:txBody>
          </p:sp>
        </p:grpSp>
        <p:grpSp>
          <p:nvGrpSpPr>
            <p:cNvPr id="229" name="Google Shape;229;p5"/>
            <p:cNvGrpSpPr/>
            <p:nvPr/>
          </p:nvGrpSpPr>
          <p:grpSpPr>
            <a:xfrm>
              <a:off x="5814762" y="3423064"/>
              <a:ext cx="1547522" cy="1611470"/>
              <a:chOff x="0" y="0"/>
              <a:chExt cx="780546" cy="812800"/>
            </a:xfrm>
          </p:grpSpPr>
          <p:sp>
            <p:nvSpPr>
              <p:cNvPr id="230" name="Google Shape;230;p5"/>
              <p:cNvSpPr/>
              <p:nvPr/>
            </p:nvSpPr>
            <p:spPr>
              <a:xfrm>
                <a:off x="0" y="0"/>
                <a:ext cx="780546" cy="812800"/>
              </a:xfrm>
              <a:custGeom>
                <a:rect b="b" l="l" r="r" t="t"/>
                <a:pathLst>
                  <a:path extrusionOk="0" h="812800" w="780546">
                    <a:moveTo>
                      <a:pt x="390273" y="0"/>
                    </a:moveTo>
                    <a:cubicBezTo>
                      <a:pt x="174731" y="0"/>
                      <a:pt x="0" y="181951"/>
                      <a:pt x="0" y="406400"/>
                    </a:cubicBezTo>
                    <a:cubicBezTo>
                      <a:pt x="0" y="630849"/>
                      <a:pt x="174731" y="812800"/>
                      <a:pt x="390273" y="812800"/>
                    </a:cubicBezTo>
                    <a:cubicBezTo>
                      <a:pt x="605815" y="812800"/>
                      <a:pt x="780546" y="630849"/>
                      <a:pt x="780546" y="406400"/>
                    </a:cubicBezTo>
                    <a:cubicBezTo>
                      <a:pt x="780546" y="181951"/>
                      <a:pt x="605815" y="0"/>
                      <a:pt x="390273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5"/>
              <p:cNvSpPr txBox="1"/>
              <p:nvPr/>
            </p:nvSpPr>
            <p:spPr>
              <a:xfrm>
                <a:off x="73176" y="76200"/>
                <a:ext cx="634194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46000" lIns="46000" spcFirstLastPara="1" rIns="46000" wrap="square" tIns="460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매니저님</a:t>
                </a:r>
                <a:endParaRPr/>
              </a:p>
            </p:txBody>
          </p:sp>
        </p:grpSp>
        <p:sp>
          <p:nvSpPr>
            <p:cNvPr id="232" name="Google Shape;232;p5"/>
            <p:cNvSpPr/>
            <p:nvPr/>
          </p:nvSpPr>
          <p:spPr>
            <a:xfrm>
              <a:off x="5402874" y="1334473"/>
              <a:ext cx="2371297" cy="995945"/>
            </a:xfrm>
            <a:custGeom>
              <a:rect b="b" l="l" r="r" t="t"/>
              <a:pathLst>
                <a:path extrusionOk="0" h="995945" w="2371297">
                  <a:moveTo>
                    <a:pt x="0" y="0"/>
                  </a:moveTo>
                  <a:lnTo>
                    <a:pt x="2371298" y="0"/>
                  </a:lnTo>
                  <a:lnTo>
                    <a:pt x="2371298" y="995944"/>
                  </a:lnTo>
                  <a:lnTo>
                    <a:pt x="0" y="99594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233" name="Google Shape;233;p5"/>
            <p:cNvSpPr txBox="1"/>
            <p:nvPr/>
          </p:nvSpPr>
          <p:spPr>
            <a:xfrm>
              <a:off x="4944991" y="5390325"/>
              <a:ext cx="3287063" cy="5274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7999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-US" sz="3204" u="none" cap="none" strike="noStrike">
                  <a:solidFill>
                    <a:srgbClr val="FFDE17"/>
                  </a:solidFill>
                  <a:latin typeface="Arial"/>
                  <a:ea typeface="Arial"/>
                  <a:cs typeface="Arial"/>
                  <a:sym typeface="Arial"/>
                </a:rPr>
                <a:t>♥특별출연♥</a:t>
              </a:r>
              <a:endParaRPr/>
            </a:p>
          </p:txBody>
        </p:sp>
      </p:grpSp>
      <p:sp>
        <p:nvSpPr>
          <p:cNvPr id="234" name="Google Shape;234;p5"/>
          <p:cNvSpPr txBox="1"/>
          <p:nvPr/>
        </p:nvSpPr>
        <p:spPr>
          <a:xfrm>
            <a:off x="1095375" y="2713095"/>
            <a:ext cx="3883417" cy="57467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0004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웹캠 동작 시 인식 오류</a:t>
            </a:r>
            <a:endParaRPr b="0" i="0" sz="2499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35" name="Google Shape;235;p5"/>
          <p:cNvGrpSpPr/>
          <p:nvPr/>
        </p:nvGrpSpPr>
        <p:grpSpPr>
          <a:xfrm>
            <a:off x="1028700" y="3680026"/>
            <a:ext cx="7766833" cy="5749220"/>
            <a:chOff x="0" y="0"/>
            <a:chExt cx="10355778" cy="7665626"/>
          </a:xfrm>
        </p:grpSpPr>
        <p:sp>
          <p:nvSpPr>
            <p:cNvPr id="236" name="Google Shape;236;p5"/>
            <p:cNvSpPr/>
            <p:nvPr/>
          </p:nvSpPr>
          <p:spPr>
            <a:xfrm>
              <a:off x="0" y="0"/>
              <a:ext cx="10355778" cy="7665626"/>
            </a:xfrm>
            <a:custGeom>
              <a:rect b="b" l="l" r="r" t="t"/>
              <a:pathLst>
                <a:path extrusionOk="0" h="7665626" w="10355778">
                  <a:moveTo>
                    <a:pt x="0" y="0"/>
                  </a:moveTo>
                  <a:lnTo>
                    <a:pt x="10355778" y="0"/>
                  </a:lnTo>
                  <a:lnTo>
                    <a:pt x="10355778" y="7665626"/>
                  </a:lnTo>
                  <a:lnTo>
                    <a:pt x="0" y="7665626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grpSp>
          <p:nvGrpSpPr>
            <p:cNvPr id="237" name="Google Shape;237;p5"/>
            <p:cNvGrpSpPr/>
            <p:nvPr/>
          </p:nvGrpSpPr>
          <p:grpSpPr>
            <a:xfrm>
              <a:off x="6463180" y="2824629"/>
              <a:ext cx="998499" cy="998499"/>
              <a:chOff x="0" y="0"/>
              <a:chExt cx="812800" cy="812800"/>
            </a:xfrm>
          </p:grpSpPr>
          <p:sp>
            <p:nvSpPr>
              <p:cNvPr id="238" name="Google Shape;238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5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40" name="Google Shape;240;p5"/>
            <p:cNvGrpSpPr/>
            <p:nvPr/>
          </p:nvGrpSpPr>
          <p:grpSpPr>
            <a:xfrm>
              <a:off x="3092974" y="3832813"/>
              <a:ext cx="2084915" cy="2084915"/>
              <a:chOff x="0" y="0"/>
              <a:chExt cx="812800" cy="812800"/>
            </a:xfrm>
          </p:grpSpPr>
          <p:sp>
            <p:nvSpPr>
              <p:cNvPr id="241" name="Google Shape;241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CB7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5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9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199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본인</a:t>
                </a:r>
                <a:endParaRPr/>
              </a:p>
            </p:txBody>
          </p:sp>
        </p:grpSp>
        <p:grpSp>
          <p:nvGrpSpPr>
            <p:cNvPr id="243" name="Google Shape;243;p5"/>
            <p:cNvGrpSpPr/>
            <p:nvPr/>
          </p:nvGrpSpPr>
          <p:grpSpPr>
            <a:xfrm>
              <a:off x="913306" y="2053660"/>
              <a:ext cx="991972" cy="991972"/>
              <a:chOff x="0" y="0"/>
              <a:chExt cx="812800" cy="812800"/>
            </a:xfrm>
          </p:grpSpPr>
          <p:sp>
            <p:nvSpPr>
              <p:cNvPr id="244" name="Google Shape;244;p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rect b="b" l="l" r="r" t="t"/>
                <a:pathLst>
                  <a:path extrusionOk="0"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5"/>
              <p:cNvSpPr txBox="1"/>
              <p:nvPr/>
            </p:nvSpPr>
            <p:spPr>
              <a:xfrm>
                <a:off x="76200" y="76200"/>
                <a:ext cx="660400" cy="660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46611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246" name="Google Shape;246;p5"/>
            <p:cNvSpPr txBox="1"/>
            <p:nvPr/>
          </p:nvSpPr>
          <p:spPr>
            <a:xfrm>
              <a:off x="1634441" y="643938"/>
              <a:ext cx="2258806" cy="20398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1035" u="none" cap="none" strike="noStrike">
                  <a:solidFill>
                    <a:srgbClr val="E11610"/>
                  </a:solidFill>
                  <a:latin typeface="Impact"/>
                  <a:ea typeface="Impact"/>
                  <a:cs typeface="Impact"/>
                  <a:sym typeface="Impact"/>
                </a:rPr>
                <a:t>?</a:t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F6F6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Google Shape;255;p6"/>
          <p:cNvGrpSpPr/>
          <p:nvPr/>
        </p:nvGrpSpPr>
        <p:grpSpPr>
          <a:xfrm>
            <a:off x="9464188" y="2650450"/>
            <a:ext cx="7795112" cy="6139398"/>
            <a:chOff x="0" y="0"/>
            <a:chExt cx="10393482" cy="8185864"/>
          </a:xfrm>
        </p:grpSpPr>
        <p:sp>
          <p:nvSpPr>
            <p:cNvPr id="256" name="Google Shape;256;p6"/>
            <p:cNvSpPr/>
            <p:nvPr/>
          </p:nvSpPr>
          <p:spPr>
            <a:xfrm>
              <a:off x="0" y="0"/>
              <a:ext cx="10393482" cy="8185864"/>
            </a:xfrm>
            <a:custGeom>
              <a:rect b="b" l="l" r="r" t="t"/>
              <a:pathLst>
                <a:path extrusionOk="0" h="8185864" w="10393482">
                  <a:moveTo>
                    <a:pt x="0" y="0"/>
                  </a:moveTo>
                  <a:lnTo>
                    <a:pt x="10393482" y="0"/>
                  </a:lnTo>
                  <a:lnTo>
                    <a:pt x="10393482" y="8185864"/>
                  </a:lnTo>
                  <a:lnTo>
                    <a:pt x="0" y="8185864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3">
                <a:alphaModFix/>
              </a:blip>
              <a:stretch>
                <a:fillRect b="0" l="-3004" r="-2803" t="0"/>
              </a:stretch>
            </a:blipFill>
            <a:ln>
              <a:noFill/>
            </a:ln>
          </p:spPr>
        </p:sp>
        <p:grpSp>
          <p:nvGrpSpPr>
            <p:cNvPr id="257" name="Google Shape;257;p6"/>
            <p:cNvGrpSpPr/>
            <p:nvPr/>
          </p:nvGrpSpPr>
          <p:grpSpPr>
            <a:xfrm>
              <a:off x="626017" y="4964110"/>
              <a:ext cx="1578193" cy="1616514"/>
              <a:chOff x="0" y="0"/>
              <a:chExt cx="812800" cy="832536"/>
            </a:xfrm>
          </p:grpSpPr>
          <p:sp>
            <p:nvSpPr>
              <p:cNvPr id="258" name="Google Shape;258;p6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0A5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6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2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우리 조</a:t>
                </a:r>
                <a:endParaRPr/>
              </a:p>
            </p:txBody>
          </p:sp>
        </p:grpSp>
        <p:grpSp>
          <p:nvGrpSpPr>
            <p:cNvPr id="260" name="Google Shape;260;p6"/>
            <p:cNvGrpSpPr/>
            <p:nvPr/>
          </p:nvGrpSpPr>
          <p:grpSpPr>
            <a:xfrm>
              <a:off x="4333374" y="4710912"/>
              <a:ext cx="1449097" cy="1484283"/>
              <a:chOff x="0" y="0"/>
              <a:chExt cx="812800" cy="832536"/>
            </a:xfrm>
          </p:grpSpPr>
          <p:sp>
            <p:nvSpPr>
              <p:cNvPr id="261" name="Google Shape;261;p6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4CB74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6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22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본인</a:t>
                </a:r>
                <a:endParaRPr/>
              </a:p>
            </p:txBody>
          </p:sp>
        </p:grpSp>
        <p:grpSp>
          <p:nvGrpSpPr>
            <p:cNvPr id="263" name="Google Shape;263;p6"/>
            <p:cNvGrpSpPr/>
            <p:nvPr/>
          </p:nvGrpSpPr>
          <p:grpSpPr>
            <a:xfrm>
              <a:off x="7758020" y="1037533"/>
              <a:ext cx="1236995" cy="1267031"/>
              <a:chOff x="0" y="0"/>
              <a:chExt cx="812800" cy="832536"/>
            </a:xfrm>
          </p:grpSpPr>
          <p:sp>
            <p:nvSpPr>
              <p:cNvPr id="264" name="Google Shape;264;p6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80A5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6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우리 조</a:t>
                </a:r>
                <a:endParaRPr/>
              </a:p>
            </p:txBody>
          </p:sp>
        </p:grpSp>
        <p:grpSp>
          <p:nvGrpSpPr>
            <p:cNvPr id="266" name="Google Shape;266;p6"/>
            <p:cNvGrpSpPr/>
            <p:nvPr/>
          </p:nvGrpSpPr>
          <p:grpSpPr>
            <a:xfrm>
              <a:off x="8291218" y="4964110"/>
              <a:ext cx="1407594" cy="1441772"/>
              <a:chOff x="0" y="0"/>
              <a:chExt cx="812800" cy="832536"/>
            </a:xfrm>
          </p:grpSpPr>
          <p:sp>
            <p:nvSpPr>
              <p:cNvPr id="267" name="Google Shape;267;p6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6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다른 조</a:t>
                </a:r>
                <a:endParaRPr/>
              </a:p>
            </p:txBody>
          </p:sp>
        </p:grpSp>
        <p:grpSp>
          <p:nvGrpSpPr>
            <p:cNvPr id="269" name="Google Shape;269;p6"/>
            <p:cNvGrpSpPr/>
            <p:nvPr/>
          </p:nvGrpSpPr>
          <p:grpSpPr>
            <a:xfrm>
              <a:off x="3404157" y="1326774"/>
              <a:ext cx="1391457" cy="1425243"/>
              <a:chOff x="0" y="0"/>
              <a:chExt cx="812800" cy="832536"/>
            </a:xfrm>
          </p:grpSpPr>
          <p:sp>
            <p:nvSpPr>
              <p:cNvPr id="270" name="Google Shape;270;p6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6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다른 조</a:t>
                </a:r>
                <a:endParaRPr/>
              </a:p>
            </p:txBody>
          </p:sp>
        </p:grpSp>
        <p:grpSp>
          <p:nvGrpSpPr>
            <p:cNvPr id="272" name="Google Shape;272;p6"/>
            <p:cNvGrpSpPr/>
            <p:nvPr/>
          </p:nvGrpSpPr>
          <p:grpSpPr>
            <a:xfrm>
              <a:off x="5473487" y="1154560"/>
              <a:ext cx="1236995" cy="1267031"/>
              <a:chOff x="0" y="0"/>
              <a:chExt cx="812800" cy="832536"/>
            </a:xfrm>
          </p:grpSpPr>
          <p:sp>
            <p:nvSpPr>
              <p:cNvPr id="273" name="Google Shape;273;p6"/>
              <p:cNvSpPr/>
              <p:nvPr/>
            </p:nvSpPr>
            <p:spPr>
              <a:xfrm>
                <a:off x="0" y="0"/>
                <a:ext cx="812800" cy="832536"/>
              </a:xfrm>
              <a:custGeom>
                <a:rect b="b" l="l" r="r" t="t"/>
                <a:pathLst>
                  <a:path extrusionOk="0" h="832536" w="812800">
                    <a:moveTo>
                      <a:pt x="406400" y="0"/>
                    </a:moveTo>
                    <a:cubicBezTo>
                      <a:pt x="181951" y="0"/>
                      <a:pt x="0" y="186370"/>
                      <a:pt x="0" y="416268"/>
                    </a:cubicBezTo>
                    <a:cubicBezTo>
                      <a:pt x="0" y="646166"/>
                      <a:pt x="181951" y="832536"/>
                      <a:pt x="406400" y="832536"/>
                    </a:cubicBezTo>
                    <a:cubicBezTo>
                      <a:pt x="630849" y="832536"/>
                      <a:pt x="812800" y="646166"/>
                      <a:pt x="812800" y="416268"/>
                    </a:cubicBezTo>
                    <a:cubicBezTo>
                      <a:pt x="812800" y="186370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869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6"/>
              <p:cNvSpPr txBox="1"/>
              <p:nvPr/>
            </p:nvSpPr>
            <p:spPr>
              <a:xfrm>
                <a:off x="76200" y="78050"/>
                <a:ext cx="660400" cy="67643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50800" lIns="50800" spcFirstLastPara="1" rIns="50800" wrap="square" tIns="50800">
                <a:noAutofit/>
              </a:bodyPr>
              <a:lstStyle/>
              <a:p>
                <a:pPr indent="0" lvl="0" marL="0" marR="0" rtl="0" algn="ctr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i="0" lang="en-US" sz="1700" u="none" cap="none" strike="noStrike">
                    <a:solidFill>
                      <a:srgbClr val="FFFFFF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다른 조</a:t>
                </a:r>
                <a:endParaRPr/>
              </a:p>
            </p:txBody>
          </p:sp>
        </p:grpSp>
      </p:grpSp>
      <p:sp>
        <p:nvSpPr>
          <p:cNvPr id="275" name="Google Shape;275;p6"/>
          <p:cNvSpPr txBox="1"/>
          <p:nvPr/>
        </p:nvSpPr>
        <p:spPr>
          <a:xfrm>
            <a:off x="1521448" y="2568069"/>
            <a:ext cx="6579723" cy="58374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다양한 데이터 확보</a:t>
            </a:r>
            <a:endParaRPr/>
          </a:p>
          <a:p>
            <a:pPr indent="0" lvl="0" marL="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78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다중분류 모델을 활용</a:t>
            </a:r>
            <a:endParaRPr/>
          </a:p>
          <a:p>
            <a:pPr indent="0" lvl="0" marL="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3786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786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보안 이슈 처리 </a:t>
            </a:r>
            <a:endParaRPr/>
          </a:p>
        </p:txBody>
      </p:sp>
      <p:sp>
        <p:nvSpPr>
          <p:cNvPr id="276" name="Google Shape;276;p6"/>
          <p:cNvSpPr txBox="1"/>
          <p:nvPr/>
        </p:nvSpPr>
        <p:spPr>
          <a:xfrm>
            <a:off x="1362123" y="1646363"/>
            <a:ext cx="7019877" cy="6174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499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성능 향상을 위한 후속 과제</a:t>
            </a:r>
            <a:endParaRPr b="1" i="0" sz="4499" u="none" cap="none" strike="noStrike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6"/>
          <p:cNvSpPr txBox="1"/>
          <p:nvPr/>
        </p:nvSpPr>
        <p:spPr>
          <a:xfrm>
            <a:off x="613783" y="421930"/>
            <a:ext cx="8235728" cy="8153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0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99" u="none" cap="none" strike="noStrike">
                <a:solidFill>
                  <a:srgbClr val="004AAD"/>
                </a:solidFill>
                <a:latin typeface="Arial"/>
                <a:ea typeface="Arial"/>
                <a:cs typeface="Arial"/>
                <a:sym typeface="Arial"/>
              </a:rPr>
              <a:t>04. 인사이트</a:t>
            </a:r>
            <a:endParaRPr b="1" i="0" sz="5199" u="none" cap="none" strike="noStrike">
              <a:solidFill>
                <a:srgbClr val="004AAD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4AAD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7"/>
          <p:cNvSpPr txBox="1"/>
          <p:nvPr/>
        </p:nvSpPr>
        <p:spPr>
          <a:xfrm>
            <a:off x="1028700" y="4558982"/>
            <a:ext cx="16230600" cy="104521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99" u="none" cap="none" strike="noStrike">
                <a:solidFill>
                  <a:srgbClr val="F6F6F6"/>
                </a:solidFill>
                <a:latin typeface="Montserrat"/>
                <a:ea typeface="Montserrat"/>
                <a:cs typeface="Montserrat"/>
                <a:sym typeface="Montserrat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</cp:coreProperties>
</file>